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94" r:id="rId4"/>
    <p:sldId id="276" r:id="rId5"/>
    <p:sldId id="292" r:id="rId6"/>
    <p:sldId id="293" r:id="rId7"/>
    <p:sldId id="291" r:id="rId8"/>
    <p:sldId id="259" r:id="rId9"/>
    <p:sldId id="274" r:id="rId10"/>
    <p:sldId id="295" r:id="rId11"/>
    <p:sldId id="267" r:id="rId12"/>
    <p:sldId id="289" r:id="rId13"/>
    <p:sldId id="280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CF9DB-52C0-0A4F-952D-ECDB6C135235}" v="60" dt="2020-02-07T07:21:49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6"/>
    <p:restoredTop sz="96022"/>
  </p:normalViewPr>
  <p:slideViewPr>
    <p:cSldViewPr snapToGrid="0" snapToObjects="1">
      <p:cViewPr varScale="1">
        <p:scale>
          <a:sx n="109" d="100"/>
          <a:sy n="109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2/5/20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2/5/20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61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5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New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850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Grow 50nm SiO</a:t>
            </a:r>
            <a:r>
              <a:rPr lang="en-US" baseline="-25000" dirty="0"/>
              <a:t>2</a:t>
            </a:r>
            <a:r>
              <a:rPr lang="en-US" dirty="0"/>
              <a:t> with thermco4 (20 min. of 900C wet growth)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Deposit 5nm Ti with AJA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Deposit 30nm Pt with AJA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Deposit 100nm SiO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>
                <a:solidFill>
                  <a:srgbClr val="FFC000"/>
                </a:solidFill>
              </a:rPr>
              <a:t> with </a:t>
            </a:r>
            <a:r>
              <a:rPr lang="en-US" dirty="0" err="1">
                <a:solidFill>
                  <a:srgbClr val="FFC000"/>
                </a:solidFill>
              </a:rPr>
              <a:t>ccp</a:t>
            </a:r>
            <a:r>
              <a:rPr lang="en-US" dirty="0">
                <a:solidFill>
                  <a:srgbClr val="FFC000"/>
                </a:solidFill>
              </a:rPr>
              <a:t>-dep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YES Oven for 30 mins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SVG Coat 2 with 1µm Shipley 3612 resist, 2mm EBR, skip prime step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Expose with Heidelberg (use defoc: -2, dose: 70/80 for Heidelberg1/2, 350nm)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PT-Ox: Oxide_ER_Test, 1 min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Resist ashing: Matrix default recipe (1)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SRS-100 for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stripping photoresist from metal wafers</a:t>
            </a:r>
            <a:r>
              <a:rPr lang="en-US" dirty="0">
                <a:solidFill>
                  <a:srgbClr val="0070C0"/>
                </a:solidFill>
              </a:rPr>
              <a:t>, 60C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PRS-1000 for</a:t>
            </a:r>
            <a:r>
              <a:rPr lang="en-US" dirty="0">
                <a:solidFill>
                  <a:srgbClr val="0070C0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 or furnace step</a:t>
            </a:r>
            <a:r>
              <a:rPr lang="en-US" dirty="0">
                <a:solidFill>
                  <a:srgbClr val="0070C0"/>
                </a:solidFill>
              </a:rPr>
              <a:t>, 40C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Alphastep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7030A0"/>
                </a:solidFill>
              </a:rPr>
              <a:t>Fiji1 thermal HfO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: 100 cyc. std.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7030A0"/>
                </a:solidFill>
              </a:rPr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7030A0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PT-MTL: still need details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Resist ashing: Matrix default recipe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chemeClr val="accent4"/>
                </a:solidFill>
              </a:rPr>
              <a:t>Initial 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Measurements: AJA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BAE7-2DC9-8B4C-B717-DEF33C66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Diagnosis of Oxide Etch Problem Last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DC4821-5FD5-BF4D-BB12-ACA9475D83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Usha helped diagnose the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were using the wrong sample (oops!)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did not have the Pt + SiO</a:t>
            </a:r>
            <a:r>
              <a:rPr lang="en-US" baseline="-25000" dirty="0"/>
              <a:t>2</a:t>
            </a:r>
            <a:r>
              <a:rPr lang="en-US" dirty="0"/>
              <a:t>, it was just a bare Si wafer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still have the Pt + SiO</a:t>
            </a:r>
            <a:r>
              <a:rPr lang="en-US" baseline="-25000" dirty="0"/>
              <a:t>2</a:t>
            </a:r>
            <a:r>
              <a:rPr lang="en-US" dirty="0"/>
              <a:t> wafers, which I am using to practice and get some working RRAM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Also processing new batch of samples with better quality SiO</a:t>
            </a:r>
            <a:r>
              <a:rPr lang="en-US" baseline="-25000" dirty="0"/>
              <a:t>2</a:t>
            </a:r>
            <a:r>
              <a:rPr lang="en-US" dirty="0"/>
              <a:t> and Ti sticking layer under Pt</a:t>
            </a:r>
          </a:p>
        </p:txBody>
      </p:sp>
    </p:spTree>
    <p:extLst>
      <p:ext uri="{BB962C8B-B14F-4D97-AF65-F5344CB8AC3E}">
        <p14:creationId xmlns:p14="http://schemas.microsoft.com/office/powerpoint/2010/main" val="93429318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Sputter 30nm TiN (Sharpie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XPS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Prometrix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Alphastep</a:t>
            </a:r>
          </a:p>
          <a:p>
            <a:pPr lvl="2">
              <a:buFont typeface="Wingdings" pitchFamily="2" charset="2"/>
              <a:buChar char="q"/>
            </a:pPr>
            <a:endParaRPr lang="en-US" sz="1600" dirty="0"/>
          </a:p>
          <a:p>
            <a:pPr marL="0" lvl="1" indent="0">
              <a:buNone/>
            </a:pPr>
            <a:r>
              <a:rPr lang="en-US" sz="1600" b="1" dirty="0"/>
              <a:t>Trained on Lesker-2! Will run test wafers as soon as it is fully set up </a:t>
            </a:r>
            <a:r>
              <a:rPr lang="en-US" sz="1600" b="1" dirty="0">
                <a:sym typeface="Wingdings" pitchFamily="2" charset="2"/>
              </a:rPr>
              <a:t></a:t>
            </a:r>
            <a:endParaRPr lang="en-US" sz="16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B8FD-BFE7-7048-99B5-6F73AB2C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Film Comparison</a:t>
            </a:r>
          </a:p>
        </p:txBody>
      </p:sp>
      <p:pic>
        <p:nvPicPr>
          <p:cNvPr id="14" name="Content Placeholder 1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3DF275C7-34BB-C540-93B2-5515CA7EF5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7234"/>
            <a:ext cx="3787775" cy="284083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407812-5DF8-9E41-A59D-D98D3BB6D9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E9D5A-C20A-9944-9C69-FDCC9539F93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46461" y="2836863"/>
            <a:ext cx="2440516" cy="1830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C1D298-18B6-094F-9DDB-E62636E75406}"/>
              </a:ext>
            </a:extLst>
          </p:cNvPr>
          <p:cNvSpPr txBox="1"/>
          <p:nvPr/>
        </p:nvSpPr>
        <p:spPr>
          <a:xfrm>
            <a:off x="1844380" y="420806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AJA: gold standard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5E3DF-A455-B249-BAF5-9B8C0665C0F3}"/>
              </a:ext>
            </a:extLst>
          </p:cNvPr>
          <p:cNvSpPr txBox="1"/>
          <p:nvPr/>
        </p:nvSpPr>
        <p:spPr>
          <a:xfrm>
            <a:off x="5541063" y="2420434"/>
            <a:ext cx="2451312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  Lesker-1: bad conditions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22887-3E0F-994A-B12B-0EBF7D04658F}"/>
              </a:ext>
            </a:extLst>
          </p:cNvPr>
          <p:cNvSpPr txBox="1"/>
          <p:nvPr/>
        </p:nvSpPr>
        <p:spPr>
          <a:xfrm>
            <a:off x="5528239" y="2836863"/>
            <a:ext cx="2476961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Lesker-1: better conditions</a:t>
            </a:r>
          </a:p>
        </p:txBody>
      </p:sp>
    </p:spTree>
    <p:extLst>
      <p:ext uri="{BB962C8B-B14F-4D97-AF65-F5344CB8AC3E}">
        <p14:creationId xmlns:p14="http://schemas.microsoft.com/office/powerpoint/2010/main" val="156453899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14395821"/>
              </p:ext>
            </p:extLst>
          </p:nvPr>
        </p:nvGraphicFramePr>
        <p:xfrm>
          <a:off x="948776" y="1211313"/>
          <a:ext cx="613156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1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27393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547712343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35343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35343">
                  <a:extLst>
                    <a:ext uri="{9D8B030D-6E8A-4147-A177-3AD203B41FA5}">
                      <a16:colId xmlns:a16="http://schemas.microsoft.com/office/drawing/2014/main" val="889820072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 (?)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50/5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35-&gt;5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 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B00D113-C30E-544E-BBDA-D5CF21E1E8E3}"/>
              </a:ext>
            </a:extLst>
          </p:cNvPr>
          <p:cNvSpPr txBox="1"/>
          <p:nvPr/>
        </p:nvSpPr>
        <p:spPr>
          <a:xfrm>
            <a:off x="7293008" y="2279928"/>
            <a:ext cx="1633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able to do X5 because no RF sputtering on pocket 7</a:t>
            </a:r>
          </a:p>
        </p:txBody>
      </p:sp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4006042" y="1956305"/>
            <a:ext cx="129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30nm Pt,</a:t>
            </a:r>
          </a:p>
          <a:p>
            <a:pPr algn="ctr"/>
            <a:r>
              <a:rPr lang="en-US" sz="1200" dirty="0"/>
              <a:t>100nm SiO</a:t>
            </a:r>
            <a:r>
              <a:rPr lang="en-US" sz="1200" baseline="-25000" dirty="0"/>
              <a:t>2</a:t>
            </a:r>
            <a:r>
              <a:rPr lang="en-US" sz="1200" dirty="0"/>
              <a:t> (AJA)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145076" y="195991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Clean sidewalls of trenches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Clean and deoxidize TiN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Old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850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Grow 50nm SiO</a:t>
            </a:r>
            <a:r>
              <a:rPr lang="en-US" baseline="-25000" dirty="0"/>
              <a:t>2</a:t>
            </a:r>
            <a:r>
              <a:rPr lang="en-US" dirty="0"/>
              <a:t> with thermco4 (20 min. of 900C wet growth, skipped)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Deposit 5nm Ti with AJA (skipped)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30nm Pt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100nm SiO</a:t>
            </a:r>
            <a:r>
              <a:rPr lang="en-US" baseline="-25000" dirty="0"/>
              <a:t>2</a:t>
            </a:r>
            <a:r>
              <a:rPr lang="en-US" dirty="0"/>
              <a:t>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Woollam to check oxide thickness (834Å)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YES Oven for 30 mins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SVG Coat 2 with 1µm Shipley 3612 resist, 2mm EBR, skip prime step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Expose with Heidelberg (use defoc: -2, dose: 70/80 for Heidelberg1/2, 350nm)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PT-Ox: Oxide_ER_Test, 1 min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Resist ashing: Matrix default recipe (1)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SRS-100 for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stripping photoresist from metal wafers</a:t>
            </a:r>
            <a:r>
              <a:rPr lang="en-US" dirty="0">
                <a:solidFill>
                  <a:srgbClr val="FFC000"/>
                </a:solidFill>
              </a:rPr>
              <a:t>, 60C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PRS-1000 for</a:t>
            </a:r>
            <a:r>
              <a:rPr lang="en-US" dirty="0">
                <a:solidFill>
                  <a:srgbClr val="FFC000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 or furnace step</a:t>
            </a:r>
            <a:r>
              <a:rPr lang="en-US" dirty="0">
                <a:solidFill>
                  <a:srgbClr val="FFC000"/>
                </a:solidFill>
              </a:rPr>
              <a:t>, 40C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Alphastep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Fiji1 thermal HfO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>
                <a:solidFill>
                  <a:srgbClr val="FFC000"/>
                </a:solidFill>
              </a:rPr>
              <a:t>: 100 cyc. std.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PT-MTL: still need details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B050"/>
                </a:solidFill>
              </a:rPr>
              <a:t>Resist ashing: Matrix default recipe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7030A0"/>
                </a:solidFill>
              </a:rPr>
              <a:t>Initial 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114383606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14311</TotalTime>
  <Words>1388</Words>
  <Application>Microsoft Macintosh PowerPoint</Application>
  <PresentationFormat>On-screen Show (16:9)</PresentationFormat>
  <Paragraphs>298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Diagnosis of Oxide Etch Problem Last Time</vt:lpstr>
      <vt:lpstr>Progress Updates: Fabrication</vt:lpstr>
      <vt:lpstr>TiN Film Comparison</vt:lpstr>
      <vt:lpstr>Literature Review on TiN Sputtering</vt:lpstr>
      <vt:lpstr>TiN Properties</vt:lpstr>
      <vt:lpstr>RRAM Process Flow Outline</vt:lpstr>
      <vt:lpstr>Progress Updates: Old Samples</vt:lpstr>
      <vt:lpstr>Progress Updates: New Samples</vt:lpstr>
      <vt:lpstr>Thank you!</vt:lpstr>
      <vt:lpstr>AFM Roughness Measurements: AJA</vt:lpstr>
      <vt:lpstr>AJA TiN Sputter Recipe: Reactive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21</cp:revision>
  <dcterms:created xsi:type="dcterms:W3CDTF">2019-09-24T01:20:23Z</dcterms:created>
  <dcterms:modified xsi:type="dcterms:W3CDTF">2020-02-07T07:21:50Z</dcterms:modified>
</cp:coreProperties>
</file>